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3" r:id="rId4"/>
    <p:sldId id="262" r:id="rId5"/>
    <p:sldId id="261" r:id="rId6"/>
    <p:sldId id="264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65" r:id="rId15"/>
    <p:sldId id="276" r:id="rId16"/>
    <p:sldId id="277" r:id="rId17"/>
    <p:sldId id="281" r:id="rId18"/>
    <p:sldId id="284" r:id="rId19"/>
    <p:sldId id="278" r:id="rId20"/>
    <p:sldId id="280" r:id="rId21"/>
    <p:sldId id="282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35lev" initials="g" lastIdx="1" clrIdx="0">
    <p:extLst>
      <p:ext uri="{19B8F6BF-5375-455C-9EA6-DF929625EA0E}">
        <p15:presenceInfo xmlns:p15="http://schemas.microsoft.com/office/powerpoint/2012/main" userId="ge35le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9D90B-E335-4497-90D6-BFAAE7DC3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AD6C78-C74C-4BBA-8E73-7DD6E9D5F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7C042-21A1-49E1-8DDA-AD3B156DF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2A87C-1A69-405A-9B2D-65052DC9C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A6996-1172-4063-AEAB-CB4076BAC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2554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6596-332F-48B8-ADC3-606396D3B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AF227C-914F-4B4D-97EA-1BE2609AC1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2660B-FEA1-4360-8D80-5542AB855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324D3-E2C8-4E01-9CE9-6D62BE762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E3247-CE67-44BA-B396-2B09F589E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177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CBEAAA-9570-41B2-86B2-45083E1581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B84B5A-92D7-46E6-B568-502CED3EC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D86D8-E3ED-4043-88C2-DD5E36CE9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C6BF8-3471-41E3-B840-59EA7E13A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15016-8F29-4BB3-88FA-EF1B5527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0519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EE5D1-E178-440A-9B53-ADC1E05F3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066B-BA64-474D-8470-9D492D935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B1382-63DB-450D-A7EA-9E06FEC79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62D54-476E-4BDA-98D3-EA5035A2B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5A5DD-723D-458B-9152-6781CB51C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3765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BE099-9486-4302-93C1-FEFC2BA1D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BD1E9-16E4-455D-B433-8E781EF4A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06744-5B70-47D3-BE30-0961828C5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4C93B-48B6-4648-B7A7-E003BAC7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3FA22-F2DB-44C6-B72B-34974F5A7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031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C9BF6-EDAA-40DF-9C6B-3C9E8047C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765C1-25F2-4856-BB80-C868390E66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64F83-5E58-4C98-9A26-A53AA417E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0A38E-8A24-41F8-B190-732DB7DF0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16919-D497-4B77-BA88-F0FF1ABE8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F6134A-B2FB-47E9-B8C1-75EF51104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279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39DEB-F495-4480-BE7D-D96A60B0E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CE6FE-2E19-47AC-A6DB-1B94E8AE9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505895-A7C2-4105-B547-550D4BE40B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7AE11-91A0-46BB-A383-C05AE797FF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356190-8071-42AD-B2A7-2A69FAD10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9147A3-A30F-4C56-ABF4-9DA89E443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8182A-C74E-41B9-AA0B-FC6EDF565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FD1DB5-8C0D-495A-B9E0-6A0DDC119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1678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92B42-2D4C-41ED-82A2-DF425A35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547814-0CE1-461E-9BC1-E781744D1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F9787-2F17-493D-BFF6-C85AF0ADB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F3ED9-2409-4534-B44D-274E7004C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7879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BE5161-3903-4145-92F0-8B6062F69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DC3A4B-0453-41FE-8A0F-3E4BC3407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38D4F-3D6B-498A-81FE-409E8AA4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4572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AA7E3-DBDD-4139-B7DB-142A029D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1F8D7-DA19-43CE-92FA-29348723A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612145-1DB6-4FD5-9CF3-8F6BCF7CC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B4AD2-57B1-41FE-9DCE-74F50069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570935-1449-4561-953D-15BB276D0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8EFDA5-8D5D-470A-A905-DE08C7C19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2509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294A3-844E-48A8-B618-D36C3D4EB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CC3657-C3E7-4C8B-AED3-4309190249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4FA530-7FD7-4C99-ADBE-375F41513D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7F0C3-C7AC-4112-8CF6-0809A592B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CAB85-14E8-43D1-9178-23D53DA96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94AFEF-16D3-4725-969B-2EF998231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225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DF9603-2DC9-496F-B4F7-BE758AE71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BC677-3A58-4079-A2DE-991D84565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6C767-67FE-4F6F-91D7-9FB290A30C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66C88-8ECE-4809-88EF-C27539EB9E18}" type="datetimeFigureOut">
              <a:rPr lang="de-DE" smtClean="0"/>
              <a:t>22.10.2021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CB0B-FD9D-4E8F-A34D-59C8940F05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5712D-F4F5-4A07-BE13-C3163120F6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CA0B3-8B63-4A39-958D-9F58D1DE30C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5396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ssdiagramm: Prozess 3">
            <a:extLst>
              <a:ext uri="{FF2B5EF4-FFF2-40B4-BE49-F238E27FC236}">
                <a16:creationId xmlns:a16="http://schemas.microsoft.com/office/drawing/2014/main" id="{5E516876-B1F6-4156-B10E-F0CE10B25747}"/>
              </a:ext>
            </a:extLst>
          </p:cNvPr>
          <p:cNvSpPr/>
          <p:nvPr/>
        </p:nvSpPr>
        <p:spPr>
          <a:xfrm>
            <a:off x="800469" y="451655"/>
            <a:ext cx="10591061" cy="6116714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1222E-1AC6-4DCB-8727-50BDE46DBC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88272"/>
            <a:ext cx="9144000" cy="2485748"/>
          </a:xfrm>
        </p:spPr>
        <p:txBody>
          <a:bodyPr>
            <a:normAutofit fontScale="90000"/>
          </a:bodyPr>
          <a:lstStyle/>
          <a:p>
            <a:br>
              <a:rPr lang="de-DE" dirty="0"/>
            </a:br>
            <a:r>
              <a:rPr lang="de-DE" u="sng" dirty="0" err="1"/>
              <a:t>InkuBOX</a:t>
            </a:r>
            <a:br>
              <a:rPr lang="de-DE" dirty="0"/>
            </a:br>
            <a:br>
              <a:rPr lang="de-DE" dirty="0"/>
            </a:br>
            <a:r>
              <a:rPr lang="de-DE" sz="4400" u="sng" dirty="0"/>
              <a:t>Ein Projekt im </a:t>
            </a:r>
            <a:r>
              <a:rPr lang="de-DE" sz="4400" u="sng" dirty="0" err="1"/>
              <a:t>Makerspace</a:t>
            </a:r>
            <a:endParaRPr lang="de-DE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AD7154-8527-4FFD-AAF0-8FEEED06A3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7071"/>
            <a:ext cx="9144000" cy="2485748"/>
          </a:xfrm>
        </p:spPr>
        <p:txBody>
          <a:bodyPr>
            <a:normAutofit/>
          </a:bodyPr>
          <a:lstStyle/>
          <a:p>
            <a:r>
              <a:rPr lang="de-DE" sz="2800" dirty="0"/>
              <a:t>Sommersemester 2021</a:t>
            </a:r>
          </a:p>
          <a:p>
            <a:endParaRPr lang="de-DE" sz="2800" dirty="0"/>
          </a:p>
          <a:p>
            <a:r>
              <a:rPr lang="de-DE" sz="2000" dirty="0"/>
              <a:t>Franziska Meyer</a:t>
            </a:r>
          </a:p>
          <a:p>
            <a:r>
              <a:rPr lang="de-DE" sz="2000" dirty="0"/>
              <a:t>&amp;</a:t>
            </a:r>
          </a:p>
          <a:p>
            <a:r>
              <a:rPr lang="de-DE" sz="2000" dirty="0"/>
              <a:t>Jonas Schweigel</a:t>
            </a:r>
          </a:p>
        </p:txBody>
      </p:sp>
    </p:spTree>
    <p:extLst>
      <p:ext uri="{BB962C8B-B14F-4D97-AF65-F5344CB8AC3E}">
        <p14:creationId xmlns:p14="http://schemas.microsoft.com/office/powerpoint/2010/main" val="3383425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95C4FA08-E12A-4317-A9ED-6EDBA7DEE5F1}"/>
              </a:ext>
            </a:extLst>
          </p:cNvPr>
          <p:cNvSpPr/>
          <p:nvPr/>
        </p:nvSpPr>
        <p:spPr>
          <a:xfrm>
            <a:off x="1041647" y="3702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Temperatur-sensor</a:t>
            </a:r>
            <a:endParaRPr lang="en-US" sz="1600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CD228DB1-C32D-4B7E-9F47-6B4A56546C4D}"/>
              </a:ext>
            </a:extLst>
          </p:cNvPr>
          <p:cNvSpPr/>
          <p:nvPr/>
        </p:nvSpPr>
        <p:spPr>
          <a:xfrm>
            <a:off x="8282867" y="612559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Heizmatten</a:t>
            </a:r>
            <a:endParaRPr lang="en-US" dirty="0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71ABCA9-E631-4D8C-9B3A-BBD1E02A9CE9}"/>
              </a:ext>
            </a:extLst>
          </p:cNvPr>
          <p:cNvSpPr/>
          <p:nvPr/>
        </p:nvSpPr>
        <p:spPr>
          <a:xfrm>
            <a:off x="1041647" y="17142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Thermistor</a:t>
            </a:r>
            <a:endParaRPr lang="en-US" sz="1600" dirty="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C31208F-B41A-43AD-9733-54F5B5A0EDE0}"/>
              </a:ext>
            </a:extLst>
          </p:cNvPr>
          <p:cNvSpPr/>
          <p:nvPr/>
        </p:nvSpPr>
        <p:spPr>
          <a:xfrm>
            <a:off x="1041647" y="30581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Luftfeuchte-sensor</a:t>
            </a:r>
            <a:endParaRPr lang="en-US" sz="16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1278720D-4FED-4E5A-8312-2F666DB5F29F}"/>
              </a:ext>
            </a:extLst>
          </p:cNvPr>
          <p:cNvSpPr/>
          <p:nvPr/>
        </p:nvSpPr>
        <p:spPr>
          <a:xfrm>
            <a:off x="1041647" y="44021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Bodenfeuchte-sensor</a:t>
            </a:r>
            <a:endParaRPr lang="en-US" sz="1600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7DD74D3-719B-4AAD-AF14-0BFB512B9EC1}"/>
              </a:ext>
            </a:extLst>
          </p:cNvPr>
          <p:cNvSpPr/>
          <p:nvPr/>
        </p:nvSpPr>
        <p:spPr>
          <a:xfrm>
            <a:off x="1041647" y="5746070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Wasserstand-sensor</a:t>
            </a:r>
            <a:endParaRPr lang="en-US" sz="1600" dirty="0"/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FB245D88-50F2-40F2-82D0-61108472F4E9}"/>
              </a:ext>
            </a:extLst>
          </p:cNvPr>
          <p:cNvSpPr/>
          <p:nvPr/>
        </p:nvSpPr>
        <p:spPr>
          <a:xfrm>
            <a:off x="8282867" y="2215225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(Zirkulation)</a:t>
            </a:r>
            <a:endParaRPr lang="en-US" sz="1800" dirty="0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CDB0137C-BE64-4CB6-8367-18B6A6F3E028}"/>
              </a:ext>
            </a:extLst>
          </p:cNvPr>
          <p:cNvSpPr/>
          <p:nvPr/>
        </p:nvSpPr>
        <p:spPr>
          <a:xfrm>
            <a:off x="8282867" y="3817891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(Abluft)</a:t>
            </a:r>
            <a:endParaRPr lang="en-US" sz="1800" dirty="0"/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9E90F361-AC2F-46B9-8E51-168620DE6E49}"/>
              </a:ext>
            </a:extLst>
          </p:cNvPr>
          <p:cNvSpPr/>
          <p:nvPr/>
        </p:nvSpPr>
        <p:spPr>
          <a:xfrm>
            <a:off x="8282867" y="5420557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Wasserpumpe</a:t>
            </a:r>
            <a:endParaRPr lang="en-US" sz="1800" dirty="0"/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15F03B21-6DEF-491F-9990-84C838F83241}"/>
              </a:ext>
            </a:extLst>
          </p:cNvPr>
          <p:cNvCxnSpPr>
            <a:cxnSpLocks/>
          </p:cNvCxnSpPr>
          <p:nvPr/>
        </p:nvCxnSpPr>
        <p:spPr>
          <a:xfrm>
            <a:off x="3577702" y="3672759"/>
            <a:ext cx="4234859" cy="562802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984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95C4FA08-E12A-4317-A9ED-6EDBA7DEE5F1}"/>
              </a:ext>
            </a:extLst>
          </p:cNvPr>
          <p:cNvSpPr/>
          <p:nvPr/>
        </p:nvSpPr>
        <p:spPr>
          <a:xfrm>
            <a:off x="1041647" y="3702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Temperatur-sensor</a:t>
            </a:r>
            <a:endParaRPr lang="en-US" sz="1600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CD228DB1-C32D-4B7E-9F47-6B4A56546C4D}"/>
              </a:ext>
            </a:extLst>
          </p:cNvPr>
          <p:cNvSpPr/>
          <p:nvPr/>
        </p:nvSpPr>
        <p:spPr>
          <a:xfrm>
            <a:off x="8282867" y="612559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Heizmatten</a:t>
            </a:r>
            <a:endParaRPr lang="en-US" dirty="0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71ABCA9-E631-4D8C-9B3A-BBD1E02A9CE9}"/>
              </a:ext>
            </a:extLst>
          </p:cNvPr>
          <p:cNvSpPr/>
          <p:nvPr/>
        </p:nvSpPr>
        <p:spPr>
          <a:xfrm>
            <a:off x="1041647" y="17142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Thermistor</a:t>
            </a:r>
            <a:endParaRPr lang="en-US" sz="1600" dirty="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C31208F-B41A-43AD-9733-54F5B5A0EDE0}"/>
              </a:ext>
            </a:extLst>
          </p:cNvPr>
          <p:cNvSpPr/>
          <p:nvPr/>
        </p:nvSpPr>
        <p:spPr>
          <a:xfrm>
            <a:off x="1041647" y="30581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Luftfeuchte-sensor</a:t>
            </a:r>
            <a:endParaRPr lang="en-US" sz="16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1278720D-4FED-4E5A-8312-2F666DB5F29F}"/>
              </a:ext>
            </a:extLst>
          </p:cNvPr>
          <p:cNvSpPr/>
          <p:nvPr/>
        </p:nvSpPr>
        <p:spPr>
          <a:xfrm>
            <a:off x="1041647" y="44021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Bodenfeuchte-sensor</a:t>
            </a:r>
            <a:endParaRPr lang="en-US" sz="1600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7DD74D3-719B-4AAD-AF14-0BFB512B9EC1}"/>
              </a:ext>
            </a:extLst>
          </p:cNvPr>
          <p:cNvSpPr/>
          <p:nvPr/>
        </p:nvSpPr>
        <p:spPr>
          <a:xfrm>
            <a:off x="1041647" y="5746070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Wasserstand-sensor</a:t>
            </a:r>
            <a:endParaRPr lang="en-US" sz="1600" dirty="0"/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FB245D88-50F2-40F2-82D0-61108472F4E9}"/>
              </a:ext>
            </a:extLst>
          </p:cNvPr>
          <p:cNvSpPr/>
          <p:nvPr/>
        </p:nvSpPr>
        <p:spPr>
          <a:xfrm>
            <a:off x="8282867" y="2215225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(Zirkulation)</a:t>
            </a:r>
            <a:endParaRPr lang="en-US" sz="1800" dirty="0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CDB0137C-BE64-4CB6-8367-18B6A6F3E028}"/>
              </a:ext>
            </a:extLst>
          </p:cNvPr>
          <p:cNvSpPr/>
          <p:nvPr/>
        </p:nvSpPr>
        <p:spPr>
          <a:xfrm>
            <a:off x="8282867" y="3817891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(Abluft)</a:t>
            </a:r>
            <a:endParaRPr lang="en-US" sz="1800" dirty="0"/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9E90F361-AC2F-46B9-8E51-168620DE6E49}"/>
              </a:ext>
            </a:extLst>
          </p:cNvPr>
          <p:cNvSpPr/>
          <p:nvPr/>
        </p:nvSpPr>
        <p:spPr>
          <a:xfrm>
            <a:off x="8282867" y="5420557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Wasserpumpe</a:t>
            </a:r>
            <a:endParaRPr lang="en-US" sz="1800" dirty="0"/>
          </a:p>
        </p:txBody>
      </p: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45B25627-F0D5-42EB-8F7D-F0E770AED0BE}"/>
              </a:ext>
            </a:extLst>
          </p:cNvPr>
          <p:cNvGrpSpPr/>
          <p:nvPr/>
        </p:nvGrpSpPr>
        <p:grpSpPr>
          <a:xfrm rot="424774">
            <a:off x="3569732" y="5144385"/>
            <a:ext cx="4230266" cy="310719"/>
            <a:chOff x="3876582" y="1748900"/>
            <a:chExt cx="4166587" cy="310719"/>
          </a:xfrm>
        </p:grpSpPr>
        <p:cxnSp>
          <p:nvCxnSpPr>
            <p:cNvPr id="51" name="Gerader Verbinder 50">
              <a:extLst>
                <a:ext uri="{FF2B5EF4-FFF2-40B4-BE49-F238E27FC236}">
                  <a16:creationId xmlns:a16="http://schemas.microsoft.com/office/drawing/2014/main" id="{30B433B3-1805-4837-B88B-56F13AEAC56C}"/>
                </a:ext>
              </a:extLst>
            </p:cNvPr>
            <p:cNvCxnSpPr>
              <a:cxnSpLocks/>
            </p:cNvCxnSpPr>
            <p:nvPr/>
          </p:nvCxnSpPr>
          <p:spPr>
            <a:xfrm>
              <a:off x="3876582" y="1899821"/>
              <a:ext cx="41665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r Verbinder 51">
              <a:extLst>
                <a:ext uri="{FF2B5EF4-FFF2-40B4-BE49-F238E27FC236}">
                  <a16:creationId xmlns:a16="http://schemas.microsoft.com/office/drawing/2014/main" id="{D6CEF045-1DBB-4636-8DCF-DD614A9130AF}"/>
                </a:ext>
              </a:extLst>
            </p:cNvPr>
            <p:cNvCxnSpPr/>
            <p:nvPr/>
          </p:nvCxnSpPr>
          <p:spPr>
            <a:xfrm>
              <a:off x="8043169" y="1748900"/>
              <a:ext cx="0" cy="31071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C08C736A-AEF8-44C6-9EE2-6389C78BC5F5}"/>
              </a:ext>
            </a:extLst>
          </p:cNvPr>
          <p:cNvCxnSpPr>
            <a:cxnSpLocks/>
          </p:cNvCxnSpPr>
          <p:nvPr/>
        </p:nvCxnSpPr>
        <p:spPr>
          <a:xfrm>
            <a:off x="3602386" y="4671761"/>
            <a:ext cx="4236597" cy="562802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98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95C4FA08-E12A-4317-A9ED-6EDBA7DEE5F1}"/>
              </a:ext>
            </a:extLst>
          </p:cNvPr>
          <p:cNvSpPr/>
          <p:nvPr/>
        </p:nvSpPr>
        <p:spPr>
          <a:xfrm>
            <a:off x="1041647" y="3702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Temperatur-sensor</a:t>
            </a:r>
            <a:endParaRPr lang="en-US" sz="1600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CD228DB1-C32D-4B7E-9F47-6B4A56546C4D}"/>
              </a:ext>
            </a:extLst>
          </p:cNvPr>
          <p:cNvSpPr/>
          <p:nvPr/>
        </p:nvSpPr>
        <p:spPr>
          <a:xfrm>
            <a:off x="8282867" y="612559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Heizmatten</a:t>
            </a:r>
            <a:endParaRPr lang="en-US" dirty="0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71ABCA9-E631-4D8C-9B3A-BBD1E02A9CE9}"/>
              </a:ext>
            </a:extLst>
          </p:cNvPr>
          <p:cNvSpPr/>
          <p:nvPr/>
        </p:nvSpPr>
        <p:spPr>
          <a:xfrm>
            <a:off x="1041647" y="17142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Thermistor</a:t>
            </a:r>
            <a:endParaRPr lang="en-US" sz="1600" dirty="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C31208F-B41A-43AD-9733-54F5B5A0EDE0}"/>
              </a:ext>
            </a:extLst>
          </p:cNvPr>
          <p:cNvSpPr/>
          <p:nvPr/>
        </p:nvSpPr>
        <p:spPr>
          <a:xfrm>
            <a:off x="1041647" y="30581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Luftfeuchte-sensor</a:t>
            </a:r>
            <a:endParaRPr lang="en-US" sz="16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1278720D-4FED-4E5A-8312-2F666DB5F29F}"/>
              </a:ext>
            </a:extLst>
          </p:cNvPr>
          <p:cNvSpPr/>
          <p:nvPr/>
        </p:nvSpPr>
        <p:spPr>
          <a:xfrm>
            <a:off x="1041647" y="44021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Bodenfeuchte-sensor</a:t>
            </a:r>
            <a:endParaRPr lang="en-US" sz="1600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7DD74D3-719B-4AAD-AF14-0BFB512B9EC1}"/>
              </a:ext>
            </a:extLst>
          </p:cNvPr>
          <p:cNvSpPr/>
          <p:nvPr/>
        </p:nvSpPr>
        <p:spPr>
          <a:xfrm>
            <a:off x="1041647" y="5746070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Wasserstand-sensor</a:t>
            </a:r>
            <a:endParaRPr lang="en-US" sz="1600" dirty="0"/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FB245D88-50F2-40F2-82D0-61108472F4E9}"/>
              </a:ext>
            </a:extLst>
          </p:cNvPr>
          <p:cNvSpPr/>
          <p:nvPr/>
        </p:nvSpPr>
        <p:spPr>
          <a:xfrm>
            <a:off x="8282867" y="2215225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(Zirkulation)</a:t>
            </a:r>
            <a:endParaRPr lang="en-US" sz="1800" dirty="0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CDB0137C-BE64-4CB6-8367-18B6A6F3E028}"/>
              </a:ext>
            </a:extLst>
          </p:cNvPr>
          <p:cNvSpPr/>
          <p:nvPr/>
        </p:nvSpPr>
        <p:spPr>
          <a:xfrm>
            <a:off x="8282867" y="3817891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(Abluft)</a:t>
            </a:r>
            <a:endParaRPr lang="en-US" sz="1800" dirty="0"/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9E90F361-AC2F-46B9-8E51-168620DE6E49}"/>
              </a:ext>
            </a:extLst>
          </p:cNvPr>
          <p:cNvSpPr/>
          <p:nvPr/>
        </p:nvSpPr>
        <p:spPr>
          <a:xfrm>
            <a:off x="8282867" y="5420557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Wasserpumpe</a:t>
            </a:r>
            <a:endParaRPr lang="en-US" sz="1800" dirty="0"/>
          </a:p>
        </p:txBody>
      </p: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A569DC14-DA08-4A9B-882F-0DF4407777CB}"/>
              </a:ext>
            </a:extLst>
          </p:cNvPr>
          <p:cNvGrpSpPr/>
          <p:nvPr/>
        </p:nvGrpSpPr>
        <p:grpSpPr>
          <a:xfrm rot="21441595">
            <a:off x="3582559" y="5868757"/>
            <a:ext cx="4224224" cy="310719"/>
            <a:chOff x="3876582" y="1748900"/>
            <a:chExt cx="4166587" cy="310719"/>
          </a:xfrm>
        </p:grpSpPr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E3CE0902-E38E-4A72-9294-AC9C1756D525}"/>
                </a:ext>
              </a:extLst>
            </p:cNvPr>
            <p:cNvCxnSpPr>
              <a:cxnSpLocks/>
            </p:cNvCxnSpPr>
            <p:nvPr/>
          </p:nvCxnSpPr>
          <p:spPr>
            <a:xfrm>
              <a:off x="3876582" y="1899821"/>
              <a:ext cx="41665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Gerader Verbinder 55">
              <a:extLst>
                <a:ext uri="{FF2B5EF4-FFF2-40B4-BE49-F238E27FC236}">
                  <a16:creationId xmlns:a16="http://schemas.microsoft.com/office/drawing/2014/main" id="{CB5C466B-002D-4D90-A6E9-668573ABE6B3}"/>
                </a:ext>
              </a:extLst>
            </p:cNvPr>
            <p:cNvCxnSpPr/>
            <p:nvPr/>
          </p:nvCxnSpPr>
          <p:spPr>
            <a:xfrm>
              <a:off x="8043169" y="1748900"/>
              <a:ext cx="0" cy="31071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44944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95C4FA08-E12A-4317-A9ED-6EDBA7DEE5F1}"/>
              </a:ext>
            </a:extLst>
          </p:cNvPr>
          <p:cNvSpPr/>
          <p:nvPr/>
        </p:nvSpPr>
        <p:spPr>
          <a:xfrm>
            <a:off x="1041647" y="3702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Temperatur-sensor</a:t>
            </a:r>
            <a:endParaRPr lang="en-US" sz="1600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CD228DB1-C32D-4B7E-9F47-6B4A56546C4D}"/>
              </a:ext>
            </a:extLst>
          </p:cNvPr>
          <p:cNvSpPr/>
          <p:nvPr/>
        </p:nvSpPr>
        <p:spPr>
          <a:xfrm>
            <a:off x="8282867" y="612559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Heizmatten</a:t>
            </a:r>
            <a:endParaRPr lang="en-US" dirty="0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71ABCA9-E631-4D8C-9B3A-BBD1E02A9CE9}"/>
              </a:ext>
            </a:extLst>
          </p:cNvPr>
          <p:cNvSpPr/>
          <p:nvPr/>
        </p:nvSpPr>
        <p:spPr>
          <a:xfrm>
            <a:off x="1041647" y="17142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Thermistor</a:t>
            </a:r>
            <a:endParaRPr lang="en-US" sz="1600" dirty="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C31208F-B41A-43AD-9733-54F5B5A0EDE0}"/>
              </a:ext>
            </a:extLst>
          </p:cNvPr>
          <p:cNvSpPr/>
          <p:nvPr/>
        </p:nvSpPr>
        <p:spPr>
          <a:xfrm>
            <a:off x="1041647" y="30581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Luftfeuchte-sensor</a:t>
            </a:r>
            <a:endParaRPr lang="en-US" sz="16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1278720D-4FED-4E5A-8312-2F666DB5F29F}"/>
              </a:ext>
            </a:extLst>
          </p:cNvPr>
          <p:cNvSpPr/>
          <p:nvPr/>
        </p:nvSpPr>
        <p:spPr>
          <a:xfrm>
            <a:off x="1041647" y="44021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Bodenfeuchte-sensor</a:t>
            </a:r>
            <a:endParaRPr lang="en-US" sz="1600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7DD74D3-719B-4AAD-AF14-0BFB512B9EC1}"/>
              </a:ext>
            </a:extLst>
          </p:cNvPr>
          <p:cNvSpPr/>
          <p:nvPr/>
        </p:nvSpPr>
        <p:spPr>
          <a:xfrm>
            <a:off x="1041647" y="5746070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Wasserstand-sensor</a:t>
            </a:r>
            <a:endParaRPr lang="en-US" sz="1600" dirty="0"/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FB245D88-50F2-40F2-82D0-61108472F4E9}"/>
              </a:ext>
            </a:extLst>
          </p:cNvPr>
          <p:cNvSpPr/>
          <p:nvPr/>
        </p:nvSpPr>
        <p:spPr>
          <a:xfrm>
            <a:off x="8282867" y="2215225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(Zirkulation)</a:t>
            </a:r>
            <a:endParaRPr lang="en-US" sz="1800" dirty="0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CDB0137C-BE64-4CB6-8367-18B6A6F3E028}"/>
              </a:ext>
            </a:extLst>
          </p:cNvPr>
          <p:cNvSpPr/>
          <p:nvPr/>
        </p:nvSpPr>
        <p:spPr>
          <a:xfrm>
            <a:off x="8282867" y="3817891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(Abluft)</a:t>
            </a:r>
            <a:endParaRPr lang="en-US" sz="1800" dirty="0"/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9E90F361-AC2F-46B9-8E51-168620DE6E49}"/>
              </a:ext>
            </a:extLst>
          </p:cNvPr>
          <p:cNvSpPr/>
          <p:nvPr/>
        </p:nvSpPr>
        <p:spPr>
          <a:xfrm>
            <a:off x="8282867" y="5420557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Wasserpumpe</a:t>
            </a:r>
            <a:endParaRPr lang="en-US" sz="1800" dirty="0"/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9AAE61A3-E66C-4AD1-84A4-3730C829CB2D}"/>
              </a:ext>
            </a:extLst>
          </p:cNvPr>
          <p:cNvCxnSpPr>
            <a:cxnSpLocks/>
          </p:cNvCxnSpPr>
          <p:nvPr/>
        </p:nvCxnSpPr>
        <p:spPr>
          <a:xfrm>
            <a:off x="3586579" y="723527"/>
            <a:ext cx="421689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F24D7E8B-A17D-4E26-9E0B-E09118EA7FCF}"/>
              </a:ext>
            </a:extLst>
          </p:cNvPr>
          <p:cNvGrpSpPr/>
          <p:nvPr/>
        </p:nvGrpSpPr>
        <p:grpSpPr>
          <a:xfrm>
            <a:off x="3586580" y="847814"/>
            <a:ext cx="4216893" cy="310719"/>
            <a:chOff x="3876582" y="1748900"/>
            <a:chExt cx="4166587" cy="310719"/>
          </a:xfrm>
        </p:grpSpPr>
        <p:cxnSp>
          <p:nvCxnSpPr>
            <p:cNvPr id="44" name="Gerader Verbinder 43">
              <a:extLst>
                <a:ext uri="{FF2B5EF4-FFF2-40B4-BE49-F238E27FC236}">
                  <a16:creationId xmlns:a16="http://schemas.microsoft.com/office/drawing/2014/main" id="{1FC09BEE-4871-414D-B672-38DB3870E041}"/>
                </a:ext>
              </a:extLst>
            </p:cNvPr>
            <p:cNvCxnSpPr>
              <a:cxnSpLocks/>
            </p:cNvCxnSpPr>
            <p:nvPr/>
          </p:nvCxnSpPr>
          <p:spPr>
            <a:xfrm>
              <a:off x="3876582" y="1899821"/>
              <a:ext cx="41665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A9B62C13-64A9-493B-A8B8-D02B9BB9899E}"/>
                </a:ext>
              </a:extLst>
            </p:cNvPr>
            <p:cNvCxnSpPr/>
            <p:nvPr/>
          </p:nvCxnSpPr>
          <p:spPr>
            <a:xfrm>
              <a:off x="8043169" y="1748900"/>
              <a:ext cx="0" cy="31071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E9AA76CE-1437-4DE6-BC91-4185168DF4BD}"/>
              </a:ext>
            </a:extLst>
          </p:cNvPr>
          <p:cNvCxnSpPr>
            <a:cxnSpLocks/>
          </p:cNvCxnSpPr>
          <p:nvPr/>
        </p:nvCxnSpPr>
        <p:spPr>
          <a:xfrm>
            <a:off x="9596762" y="1655410"/>
            <a:ext cx="0" cy="537375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C7AB0207-1A33-432E-A012-951A8B13D2F4}"/>
              </a:ext>
            </a:extLst>
          </p:cNvPr>
          <p:cNvCxnSpPr>
            <a:cxnSpLocks/>
          </p:cNvCxnSpPr>
          <p:nvPr/>
        </p:nvCxnSpPr>
        <p:spPr>
          <a:xfrm>
            <a:off x="3586578" y="1376036"/>
            <a:ext cx="4249048" cy="1412101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1725CCEA-881D-492E-84AC-E21A70541616}"/>
              </a:ext>
            </a:extLst>
          </p:cNvPr>
          <p:cNvCxnSpPr>
            <a:cxnSpLocks/>
          </p:cNvCxnSpPr>
          <p:nvPr/>
        </p:nvCxnSpPr>
        <p:spPr>
          <a:xfrm>
            <a:off x="3586579" y="1376036"/>
            <a:ext cx="4252404" cy="2564905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15F03B21-6DEF-491F-9990-84C838F83241}"/>
              </a:ext>
            </a:extLst>
          </p:cNvPr>
          <p:cNvCxnSpPr>
            <a:cxnSpLocks/>
          </p:cNvCxnSpPr>
          <p:nvPr/>
        </p:nvCxnSpPr>
        <p:spPr>
          <a:xfrm>
            <a:off x="3577702" y="3672759"/>
            <a:ext cx="4234859" cy="562802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45B25627-F0D5-42EB-8F7D-F0E770AED0BE}"/>
              </a:ext>
            </a:extLst>
          </p:cNvPr>
          <p:cNvGrpSpPr/>
          <p:nvPr/>
        </p:nvGrpSpPr>
        <p:grpSpPr>
          <a:xfrm rot="424774">
            <a:off x="3569732" y="5144385"/>
            <a:ext cx="4230266" cy="310719"/>
            <a:chOff x="3876582" y="1748900"/>
            <a:chExt cx="4166587" cy="310719"/>
          </a:xfrm>
        </p:grpSpPr>
        <p:cxnSp>
          <p:nvCxnSpPr>
            <p:cNvPr id="51" name="Gerader Verbinder 50">
              <a:extLst>
                <a:ext uri="{FF2B5EF4-FFF2-40B4-BE49-F238E27FC236}">
                  <a16:creationId xmlns:a16="http://schemas.microsoft.com/office/drawing/2014/main" id="{30B433B3-1805-4837-B88B-56F13AEAC56C}"/>
                </a:ext>
              </a:extLst>
            </p:cNvPr>
            <p:cNvCxnSpPr>
              <a:cxnSpLocks/>
            </p:cNvCxnSpPr>
            <p:nvPr/>
          </p:nvCxnSpPr>
          <p:spPr>
            <a:xfrm>
              <a:off x="3876582" y="1899821"/>
              <a:ext cx="41665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r Verbinder 51">
              <a:extLst>
                <a:ext uri="{FF2B5EF4-FFF2-40B4-BE49-F238E27FC236}">
                  <a16:creationId xmlns:a16="http://schemas.microsoft.com/office/drawing/2014/main" id="{D6CEF045-1DBB-4636-8DCF-DD614A9130AF}"/>
                </a:ext>
              </a:extLst>
            </p:cNvPr>
            <p:cNvCxnSpPr/>
            <p:nvPr/>
          </p:nvCxnSpPr>
          <p:spPr>
            <a:xfrm>
              <a:off x="8043169" y="1748900"/>
              <a:ext cx="0" cy="31071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C08C736A-AEF8-44C6-9EE2-6389C78BC5F5}"/>
              </a:ext>
            </a:extLst>
          </p:cNvPr>
          <p:cNvCxnSpPr>
            <a:cxnSpLocks/>
          </p:cNvCxnSpPr>
          <p:nvPr/>
        </p:nvCxnSpPr>
        <p:spPr>
          <a:xfrm>
            <a:off x="3602386" y="4671761"/>
            <a:ext cx="4236597" cy="562802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A569DC14-DA08-4A9B-882F-0DF4407777CB}"/>
              </a:ext>
            </a:extLst>
          </p:cNvPr>
          <p:cNvGrpSpPr/>
          <p:nvPr/>
        </p:nvGrpSpPr>
        <p:grpSpPr>
          <a:xfrm rot="21441595">
            <a:off x="3582559" y="5868757"/>
            <a:ext cx="4224224" cy="310719"/>
            <a:chOff x="3876582" y="1748900"/>
            <a:chExt cx="4166587" cy="310719"/>
          </a:xfrm>
        </p:grpSpPr>
        <p:cxnSp>
          <p:nvCxnSpPr>
            <p:cNvPr id="55" name="Gerader Verbinder 54">
              <a:extLst>
                <a:ext uri="{FF2B5EF4-FFF2-40B4-BE49-F238E27FC236}">
                  <a16:creationId xmlns:a16="http://schemas.microsoft.com/office/drawing/2014/main" id="{E3CE0902-E38E-4A72-9294-AC9C1756D525}"/>
                </a:ext>
              </a:extLst>
            </p:cNvPr>
            <p:cNvCxnSpPr>
              <a:cxnSpLocks/>
            </p:cNvCxnSpPr>
            <p:nvPr/>
          </p:nvCxnSpPr>
          <p:spPr>
            <a:xfrm>
              <a:off x="3876582" y="1899821"/>
              <a:ext cx="41665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Gerader Verbinder 55">
              <a:extLst>
                <a:ext uri="{FF2B5EF4-FFF2-40B4-BE49-F238E27FC236}">
                  <a16:creationId xmlns:a16="http://schemas.microsoft.com/office/drawing/2014/main" id="{CB5C466B-002D-4D90-A6E9-668573ABE6B3}"/>
                </a:ext>
              </a:extLst>
            </p:cNvPr>
            <p:cNvCxnSpPr/>
            <p:nvPr/>
          </p:nvCxnSpPr>
          <p:spPr>
            <a:xfrm>
              <a:off x="8043169" y="1748900"/>
              <a:ext cx="0" cy="31071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9126EDBB-2111-4EFD-887D-43910F045EAC}"/>
              </a:ext>
            </a:extLst>
          </p:cNvPr>
          <p:cNvGrpSpPr/>
          <p:nvPr/>
        </p:nvGrpSpPr>
        <p:grpSpPr>
          <a:xfrm rot="21072567">
            <a:off x="3555398" y="1621167"/>
            <a:ext cx="4306197" cy="310719"/>
            <a:chOff x="3876582" y="1748900"/>
            <a:chExt cx="4166587" cy="310719"/>
          </a:xfrm>
        </p:grpSpPr>
        <p:cxnSp>
          <p:nvCxnSpPr>
            <p:cNvPr id="58" name="Gerader Verbinder 57">
              <a:extLst>
                <a:ext uri="{FF2B5EF4-FFF2-40B4-BE49-F238E27FC236}">
                  <a16:creationId xmlns:a16="http://schemas.microsoft.com/office/drawing/2014/main" id="{1257FC23-5E3C-4DA7-8E9D-2167D3D00C2E}"/>
                </a:ext>
              </a:extLst>
            </p:cNvPr>
            <p:cNvCxnSpPr>
              <a:cxnSpLocks/>
            </p:cNvCxnSpPr>
            <p:nvPr/>
          </p:nvCxnSpPr>
          <p:spPr>
            <a:xfrm>
              <a:off x="3876582" y="1899821"/>
              <a:ext cx="41665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r Verbinder 58">
              <a:extLst>
                <a:ext uri="{FF2B5EF4-FFF2-40B4-BE49-F238E27FC236}">
                  <a16:creationId xmlns:a16="http://schemas.microsoft.com/office/drawing/2014/main" id="{EC713AE9-35A5-4F2D-AE69-F54E8D5A7A06}"/>
                </a:ext>
              </a:extLst>
            </p:cNvPr>
            <p:cNvCxnSpPr/>
            <p:nvPr/>
          </p:nvCxnSpPr>
          <p:spPr>
            <a:xfrm>
              <a:off x="8043169" y="1748900"/>
              <a:ext cx="0" cy="31071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7565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FEFDFDC-B8FA-45E8-9459-B345BCE1A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050" y="0"/>
            <a:ext cx="7824301" cy="68580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B008F22-C466-4DC9-A0F7-882F3F7ABD4A}"/>
              </a:ext>
            </a:extLst>
          </p:cNvPr>
          <p:cNvSpPr txBox="1"/>
          <p:nvPr/>
        </p:nvSpPr>
        <p:spPr>
          <a:xfrm>
            <a:off x="9848352" y="710214"/>
            <a:ext cx="2024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Bodenfeuchtesensor</a:t>
            </a:r>
            <a:endParaRPr lang="en-US" sz="14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8124EF3-7B7F-4A3C-9AE0-329DF30A477A}"/>
              </a:ext>
            </a:extLst>
          </p:cNvPr>
          <p:cNvSpPr txBox="1"/>
          <p:nvPr/>
        </p:nvSpPr>
        <p:spPr>
          <a:xfrm>
            <a:off x="9848351" y="1324253"/>
            <a:ext cx="23436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Wasserstandsensorsensor</a:t>
            </a:r>
            <a:endParaRPr lang="en-US" sz="1400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0AADF58-2639-4180-9974-FE37FC615B92}"/>
              </a:ext>
            </a:extLst>
          </p:cNvPr>
          <p:cNvSpPr txBox="1"/>
          <p:nvPr/>
        </p:nvSpPr>
        <p:spPr>
          <a:xfrm>
            <a:off x="9009410" y="127676"/>
            <a:ext cx="31825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Temperatur- und Luftfeuchtesensor</a:t>
            </a:r>
            <a:endParaRPr lang="en-US" sz="1400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FE88DB0-2877-4358-BB92-A25EDFA9371E}"/>
              </a:ext>
            </a:extLst>
          </p:cNvPr>
          <p:cNvSpPr txBox="1"/>
          <p:nvPr/>
        </p:nvSpPr>
        <p:spPr>
          <a:xfrm>
            <a:off x="8731245" y="1768291"/>
            <a:ext cx="1117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Thermistor</a:t>
            </a:r>
            <a:endParaRPr lang="en-US" sz="1400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74D5469-A202-4938-965A-F475B29F05E0}"/>
              </a:ext>
            </a:extLst>
          </p:cNvPr>
          <p:cNvSpPr txBox="1"/>
          <p:nvPr/>
        </p:nvSpPr>
        <p:spPr>
          <a:xfrm>
            <a:off x="8642468" y="5689700"/>
            <a:ext cx="1958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16x2 LCD-Bildschirm</a:t>
            </a:r>
            <a:endParaRPr lang="en-US" sz="1400" b="1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DDF6424-FD65-498D-B4A4-12D7306C281A}"/>
              </a:ext>
            </a:extLst>
          </p:cNvPr>
          <p:cNvSpPr txBox="1"/>
          <p:nvPr/>
        </p:nvSpPr>
        <p:spPr>
          <a:xfrm>
            <a:off x="3446642" y="5855737"/>
            <a:ext cx="1279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4- Kanal Relay</a:t>
            </a:r>
            <a:endParaRPr lang="en-US" sz="1400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796EC4E-C02F-4100-BC6D-B6C52733F27F}"/>
              </a:ext>
            </a:extLst>
          </p:cNvPr>
          <p:cNvSpPr txBox="1"/>
          <p:nvPr/>
        </p:nvSpPr>
        <p:spPr>
          <a:xfrm>
            <a:off x="875925" y="3429000"/>
            <a:ext cx="11481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/>
              <a:t>Elegoo</a:t>
            </a:r>
            <a:r>
              <a:rPr lang="de-DE" sz="1400" b="1" dirty="0"/>
              <a:t> UNO</a:t>
            </a:r>
            <a:endParaRPr lang="en-US" sz="1400" b="1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50C94D-C6B0-4AD6-87D4-A0A9F2F24535}"/>
              </a:ext>
            </a:extLst>
          </p:cNvPr>
          <p:cNvSpPr txBox="1"/>
          <p:nvPr/>
        </p:nvSpPr>
        <p:spPr>
          <a:xfrm>
            <a:off x="3227857" y="1719678"/>
            <a:ext cx="10608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Druckknopf</a:t>
            </a:r>
            <a:endParaRPr lang="en-US" sz="1400" b="1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027C2A3-FC12-41FC-B977-97C367417F47}"/>
              </a:ext>
            </a:extLst>
          </p:cNvPr>
          <p:cNvSpPr txBox="1"/>
          <p:nvPr/>
        </p:nvSpPr>
        <p:spPr>
          <a:xfrm>
            <a:off x="4377458" y="2336307"/>
            <a:ext cx="1446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Potentiometer</a:t>
            </a:r>
            <a:endParaRPr lang="en-US" sz="1400" b="1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D78A625-D308-4194-BAC7-B0489B5B29F5}"/>
              </a:ext>
            </a:extLst>
          </p:cNvPr>
          <p:cNvSpPr txBox="1"/>
          <p:nvPr/>
        </p:nvSpPr>
        <p:spPr>
          <a:xfrm>
            <a:off x="319596" y="279327"/>
            <a:ext cx="5504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u="sng" dirty="0"/>
              <a:t>Schematische Darstellung:</a:t>
            </a:r>
            <a:endParaRPr lang="en-US" sz="3200" u="sng" dirty="0"/>
          </a:p>
        </p:txBody>
      </p:sp>
    </p:spTree>
    <p:extLst>
      <p:ext uri="{BB962C8B-B14F-4D97-AF65-F5344CB8AC3E}">
        <p14:creationId xmlns:p14="http://schemas.microsoft.com/office/powerpoint/2010/main" val="2540948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FE9EFBD-D05C-492D-B3AE-0F4E5B0C2B28}"/>
              </a:ext>
            </a:extLst>
          </p:cNvPr>
          <p:cNvSpPr txBox="1"/>
          <p:nvPr/>
        </p:nvSpPr>
        <p:spPr>
          <a:xfrm>
            <a:off x="732408" y="632080"/>
            <a:ext cx="8620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u="sng" dirty="0"/>
              <a:t>Passive Sicherung: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626C63E-312A-4936-BD3A-7097A19926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91" r="14847" b="20389"/>
          <a:stretch/>
        </p:blipFill>
        <p:spPr>
          <a:xfrm>
            <a:off x="7297444" y="816746"/>
            <a:ext cx="2914838" cy="3214062"/>
          </a:xfrm>
          <a:prstGeom prst="rect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F0B33F8-0BDB-47F9-991B-0DBC805084BA}"/>
              </a:ext>
            </a:extLst>
          </p:cNvPr>
          <p:cNvCxnSpPr>
            <a:cxnSpLocks/>
          </p:cNvCxnSpPr>
          <p:nvPr/>
        </p:nvCxnSpPr>
        <p:spPr>
          <a:xfrm flipH="1">
            <a:off x="9337937" y="1783672"/>
            <a:ext cx="1748689" cy="6401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3D3F3751-852A-4482-BB0C-C223E8FD6C46}"/>
              </a:ext>
            </a:extLst>
          </p:cNvPr>
          <p:cNvSpPr/>
          <p:nvPr/>
        </p:nvSpPr>
        <p:spPr>
          <a:xfrm>
            <a:off x="2432483" y="1783672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Wasserüberlaufschutz</a:t>
            </a:r>
          </a:p>
        </p:txBody>
      </p:sp>
    </p:spTree>
    <p:extLst>
      <p:ext uri="{BB962C8B-B14F-4D97-AF65-F5344CB8AC3E}">
        <p14:creationId xmlns:p14="http://schemas.microsoft.com/office/powerpoint/2010/main" val="2975359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2D002787-CD9E-4AB7-B14E-E81DB9EFE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6113" y="3781193"/>
            <a:ext cx="2857500" cy="2857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626C63E-312A-4936-BD3A-7097A19926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91" r="14847" b="20389"/>
          <a:stretch/>
        </p:blipFill>
        <p:spPr>
          <a:xfrm>
            <a:off x="7297444" y="816746"/>
            <a:ext cx="2914838" cy="3214062"/>
          </a:xfrm>
          <a:prstGeom prst="rect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F0B33F8-0BDB-47F9-991B-0DBC805084BA}"/>
              </a:ext>
            </a:extLst>
          </p:cNvPr>
          <p:cNvCxnSpPr>
            <a:cxnSpLocks/>
          </p:cNvCxnSpPr>
          <p:nvPr/>
        </p:nvCxnSpPr>
        <p:spPr>
          <a:xfrm flipH="1">
            <a:off x="9337937" y="1783672"/>
            <a:ext cx="1748689" cy="64010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3D3F3751-852A-4482-BB0C-C223E8FD6C46}"/>
              </a:ext>
            </a:extLst>
          </p:cNvPr>
          <p:cNvSpPr/>
          <p:nvPr/>
        </p:nvSpPr>
        <p:spPr>
          <a:xfrm>
            <a:off x="2432483" y="1783672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Wasserüberlaufschutz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BE03D910-2618-4824-B9BD-CE8BC032A7F3}"/>
              </a:ext>
            </a:extLst>
          </p:cNvPr>
          <p:cNvSpPr/>
          <p:nvPr/>
        </p:nvSpPr>
        <p:spPr>
          <a:xfrm>
            <a:off x="2432483" y="4739428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Temperatursicherung 110°C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B74071F-C183-4334-944F-4F03F56DB11F}"/>
              </a:ext>
            </a:extLst>
          </p:cNvPr>
          <p:cNvSpPr txBox="1"/>
          <p:nvPr/>
        </p:nvSpPr>
        <p:spPr>
          <a:xfrm>
            <a:off x="732408" y="632080"/>
            <a:ext cx="8620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u="sng" dirty="0"/>
              <a:t>Passive Sicherung:</a:t>
            </a:r>
          </a:p>
        </p:txBody>
      </p:sp>
    </p:spTree>
    <p:extLst>
      <p:ext uri="{BB962C8B-B14F-4D97-AF65-F5344CB8AC3E}">
        <p14:creationId xmlns:p14="http://schemas.microsoft.com/office/powerpoint/2010/main" val="499941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F0236E1-6A44-4D96-82FE-38E6B60A16AD}"/>
              </a:ext>
            </a:extLst>
          </p:cNvPr>
          <p:cNvSpPr txBox="1"/>
          <p:nvPr/>
        </p:nvSpPr>
        <p:spPr>
          <a:xfrm>
            <a:off x="639192" y="816746"/>
            <a:ext cx="8726750" cy="4267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Aft>
                <a:spcPts val="800"/>
              </a:spcAft>
            </a:pPr>
            <a:r>
              <a:rPr lang="de-DE" sz="3200" u="sng" dirty="0"/>
              <a:t>Beschränkungen: </a:t>
            </a:r>
          </a:p>
          <a:p>
            <a:pPr>
              <a:lnSpc>
                <a:spcPct val="200000"/>
              </a:lnSpc>
              <a:spcAft>
                <a:spcPts val="800"/>
              </a:spcAft>
            </a:pPr>
            <a:endParaRPr lang="de-DE" sz="1800" b="1" u="sng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Auf 12 V beschränkte Elektronik</a:t>
            </a: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Elektronik der Feuchte ausgesetzt</a:t>
            </a: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Budget (Kostenaufwand ca. 250-300 Euro)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800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F0236E1-6A44-4D96-82FE-38E6B60A16AD}"/>
              </a:ext>
            </a:extLst>
          </p:cNvPr>
          <p:cNvSpPr txBox="1"/>
          <p:nvPr/>
        </p:nvSpPr>
        <p:spPr>
          <a:xfrm>
            <a:off x="639192" y="816746"/>
            <a:ext cx="8726750" cy="4267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Aft>
                <a:spcPts val="800"/>
              </a:spcAft>
            </a:pPr>
            <a:r>
              <a:rPr lang="de-DE" sz="3200" u="sng" dirty="0"/>
              <a:t>Beschränkungen: </a:t>
            </a:r>
          </a:p>
          <a:p>
            <a:pPr>
              <a:lnSpc>
                <a:spcPct val="200000"/>
              </a:lnSpc>
              <a:spcAft>
                <a:spcPts val="800"/>
              </a:spcAft>
            </a:pPr>
            <a:endParaRPr lang="de-DE" sz="1800" b="1" u="sng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Auf 12 V beschränkte Elektronik</a:t>
            </a: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Elektronik der Feuchte ausgesetzt</a:t>
            </a:r>
          </a:p>
          <a:p>
            <a:pPr marL="285750" indent="-285750">
              <a:lnSpc>
                <a:spcPct val="200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de-DE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Budget (Kostenaufwand ca. 250-300 Euro)</a:t>
            </a:r>
          </a:p>
          <a:p>
            <a:endParaRPr lang="en-US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0542661-EFD4-4198-8EB6-872671B24479}"/>
              </a:ext>
            </a:extLst>
          </p:cNvPr>
          <p:cNvSpPr txBox="1"/>
          <p:nvPr/>
        </p:nvSpPr>
        <p:spPr>
          <a:xfrm>
            <a:off x="5702422" y="2503508"/>
            <a:ext cx="642743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Keine aktive Kühlung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Keine integrierte Lichtquelle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Keine aktive Beeinflussung der Luftfeuchtigkeit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Korrosion elektrischer Bauteile im Innenraum</a:t>
            </a: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Weitere Abdichtungen, um Sporenaustritt vollständig zu verhindern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644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0F867A73-24DA-4B22-8A26-6A7E78AB44E2}"/>
              </a:ext>
            </a:extLst>
          </p:cNvPr>
          <p:cNvSpPr txBox="1"/>
          <p:nvPr/>
        </p:nvSpPr>
        <p:spPr>
          <a:xfrm>
            <a:off x="769398" y="754602"/>
            <a:ext cx="10653204" cy="5809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3200" u="sng" dirty="0"/>
              <a:t>Darstellung möglicher Erweiterungen/Adaptionen:</a:t>
            </a:r>
            <a:endParaRPr lang="en-US" sz="3200" u="sng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Wasserzerstäuber im Innenraum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Temperierung der zirkulierenden Luft in einem weiteren Modul </a:t>
            </a:r>
          </a:p>
          <a:p>
            <a:pPr marL="342900" lvl="0" indent="-342900" algn="just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Kontrollierte Lichteinstellungen mit Lampe </a:t>
            </a:r>
          </a:p>
          <a:p>
            <a:pPr marL="342900" lvl="0" indent="-342900" algn="just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Interface um Paramater je nach Experiment einzustellen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PID Regelung des Heizmoduls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Hochwertiger Bodenfeuchtesensor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de-DE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Vorgefertigte Platine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u="sng" dirty="0"/>
          </a:p>
        </p:txBody>
      </p:sp>
    </p:spTree>
    <p:extLst>
      <p:ext uri="{BB962C8B-B14F-4D97-AF65-F5344CB8AC3E}">
        <p14:creationId xmlns:p14="http://schemas.microsoft.com/office/powerpoint/2010/main" val="2701924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5A735-CCE9-49BD-AEB5-9822CC719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9121"/>
            <a:ext cx="10515600" cy="1325563"/>
          </a:xfrm>
        </p:spPr>
        <p:txBody>
          <a:bodyPr>
            <a:normAutofit/>
          </a:bodyPr>
          <a:lstStyle/>
          <a:p>
            <a:r>
              <a:rPr lang="de-DE" sz="3200" u="sng" dirty="0">
                <a:latin typeface="+mn-lt"/>
                <a:ea typeface="+mn-ea"/>
                <a:cs typeface="+mn-cs"/>
              </a:rPr>
              <a:t>Projektanforderungen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4B480-B7A3-4661-A2BC-C8242D046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518083"/>
            <a:ext cx="9797250" cy="3208014"/>
          </a:xfrm>
        </p:spPr>
        <p:txBody>
          <a:bodyPr/>
          <a:lstStyle/>
          <a:p>
            <a:pPr marL="0" indent="0">
              <a:buNone/>
            </a:pPr>
            <a:r>
              <a:rPr lang="de-DE" sz="2000" u="sng" dirty="0"/>
              <a:t>Definition: </a:t>
            </a:r>
          </a:p>
          <a:p>
            <a:pPr marL="0" indent="0">
              <a:buNone/>
            </a:pPr>
            <a:endParaRPr lang="de-DE" sz="2000" u="sng" dirty="0"/>
          </a:p>
          <a:p>
            <a:pPr marL="0" indent="0">
              <a:buNone/>
            </a:pPr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de-DE" sz="2000" dirty="0"/>
              <a:t>Pflanzen- und Pilzinkubator zur Untersuchung von Pflanze-Pathogen-Interaktionen</a:t>
            </a:r>
          </a:p>
          <a:p>
            <a:pPr marL="0" indent="0">
              <a:buNone/>
            </a:pPr>
            <a:r>
              <a:rPr lang="de-DE" sz="2000" dirty="0"/>
              <a:t> </a:t>
            </a:r>
          </a:p>
          <a:p>
            <a:pPr marL="0" indent="0">
              <a:buNone/>
            </a:pPr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de-DE" sz="2000" dirty="0"/>
              <a:t>Geschlossenes System mit semi-automatisierter Überwachung und Steuerung verschiedener Umweltfaktoren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Font typeface="Wingdings" panose="05000000000000000000" pitchFamily="2" charset="2"/>
              <a:buChar char="Ø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2870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9065D5D-E8F6-40BF-9AB1-84EF46E5AFFB}"/>
              </a:ext>
            </a:extLst>
          </p:cNvPr>
          <p:cNvSpPr txBox="1"/>
          <p:nvPr/>
        </p:nvSpPr>
        <p:spPr>
          <a:xfrm>
            <a:off x="1145220" y="1411549"/>
            <a:ext cx="1002288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u="sng" dirty="0"/>
              <a:t>Fazit: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000" dirty="0"/>
              <a:t>Überwachung und Regulation einfacher Umweltfaktoren ist über Arduino Plattform möglich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000" dirty="0"/>
              <a:t>Schwierigkeiten beim Design der Hardware zeigten sich sehr schnell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000" dirty="0"/>
              <a:t>Software bietet großes Potential für Erweiterungen (PID, Interface, etc.)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000" dirty="0"/>
              <a:t>Inkubator eignet sich für Pflanzen und Pilze (Erste Testdurchläufe)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20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574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07C842D-230F-45AD-A32C-8C149C5B68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63" b="1618"/>
          <a:stretch/>
        </p:blipFill>
        <p:spPr>
          <a:xfrm>
            <a:off x="612558" y="1339695"/>
            <a:ext cx="4549865" cy="501810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23DCD03-895B-4E93-8400-28F84179EB80}"/>
              </a:ext>
            </a:extLst>
          </p:cNvPr>
          <p:cNvSpPr txBox="1"/>
          <p:nvPr/>
        </p:nvSpPr>
        <p:spPr>
          <a:xfrm>
            <a:off x="612558" y="548197"/>
            <a:ext cx="70488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u="sng" dirty="0" err="1"/>
              <a:t>InkuBOX</a:t>
            </a:r>
            <a:r>
              <a:rPr lang="de-DE" sz="3200" u="sng" dirty="0"/>
              <a:t> – Ein Projekt im </a:t>
            </a:r>
            <a:r>
              <a:rPr lang="de-DE" sz="3200" u="sng" dirty="0" err="1"/>
              <a:t>Makerspace</a:t>
            </a:r>
            <a:endParaRPr lang="de-DE" sz="3200" u="sng" dirty="0"/>
          </a:p>
          <a:p>
            <a:endParaRPr lang="de-DE" sz="24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4434A6F-C40C-4C5D-B13C-C566292D0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482" y="1589658"/>
            <a:ext cx="3805746" cy="380574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6E0DBF3-3FD6-4E19-AB9E-AED78916BF42}"/>
              </a:ext>
            </a:extLst>
          </p:cNvPr>
          <p:cNvSpPr txBox="1"/>
          <p:nvPr/>
        </p:nvSpPr>
        <p:spPr>
          <a:xfrm>
            <a:off x="500053" y="6357798"/>
            <a:ext cx="3400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Unser </a:t>
            </a:r>
            <a:r>
              <a:rPr lang="en-US" sz="1800" dirty="0" err="1"/>
              <a:t>erster</a:t>
            </a:r>
            <a:r>
              <a:rPr lang="en-US" sz="1800" dirty="0"/>
              <a:t> </a:t>
            </a:r>
            <a:r>
              <a:rPr lang="en-US" sz="1800" dirty="0" err="1"/>
              <a:t>Prototyp</a:t>
            </a:r>
            <a:r>
              <a:rPr lang="en-US" sz="1800" dirty="0"/>
              <a:t>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767836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64D6F2A-46C6-4F1B-B642-E00245C5B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19" y="2434490"/>
            <a:ext cx="9608988" cy="35320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60D049C-8A25-4A3A-9147-2530C922A75B}"/>
              </a:ext>
            </a:extLst>
          </p:cNvPr>
          <p:cNvSpPr txBox="1"/>
          <p:nvPr/>
        </p:nvSpPr>
        <p:spPr>
          <a:xfrm>
            <a:off x="973779" y="865418"/>
            <a:ext cx="99518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u="sng" dirty="0"/>
              <a:t>Zeitliche Projektplanung:</a:t>
            </a:r>
            <a:endParaRPr lang="en-US" sz="3200" u="sng" dirty="0"/>
          </a:p>
        </p:txBody>
      </p:sp>
    </p:spTree>
    <p:extLst>
      <p:ext uri="{BB962C8B-B14F-4D97-AF65-F5344CB8AC3E}">
        <p14:creationId xmlns:p14="http://schemas.microsoft.com/office/powerpoint/2010/main" val="1261776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A251DD-9BFB-4AE7-9813-15F5E27273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1000"/>
                    </a14:imgEffect>
                  </a14:imgLayer>
                </a14:imgProps>
              </a:ext>
            </a:extLst>
          </a:blip>
          <a:srcRect l="15256" r="5263"/>
          <a:stretch/>
        </p:blipFill>
        <p:spPr>
          <a:xfrm rot="5400000">
            <a:off x="2620820" y="-473162"/>
            <a:ext cx="5026158" cy="843159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0613728-E7DE-4761-AD33-2EA73AEAA49C}"/>
              </a:ext>
            </a:extLst>
          </p:cNvPr>
          <p:cNvSpPr txBox="1">
            <a:spLocks/>
          </p:cNvSpPr>
          <p:nvPr/>
        </p:nvSpPr>
        <p:spPr>
          <a:xfrm>
            <a:off x="838200" y="46912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u="sng" dirty="0">
                <a:latin typeface="+mn-lt"/>
                <a:ea typeface="+mn-ea"/>
                <a:cs typeface="+mn-cs"/>
              </a:rPr>
              <a:t>Erste Entwürfe:</a:t>
            </a:r>
          </a:p>
        </p:txBody>
      </p:sp>
    </p:spTree>
    <p:extLst>
      <p:ext uri="{BB962C8B-B14F-4D97-AF65-F5344CB8AC3E}">
        <p14:creationId xmlns:p14="http://schemas.microsoft.com/office/powerpoint/2010/main" val="2921269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324E4C-9CDA-4094-BF0D-D7B8A6AFE3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2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17963" t="2916" r="8148"/>
          <a:stretch/>
        </p:blipFill>
        <p:spPr>
          <a:xfrm rot="5400000">
            <a:off x="3190847" y="-1482288"/>
            <a:ext cx="5464988" cy="957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14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897D2-E0A4-4224-818E-D175D9B62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284"/>
            <a:ext cx="10515600" cy="1325563"/>
          </a:xfrm>
        </p:spPr>
        <p:txBody>
          <a:bodyPr>
            <a:normAutofit/>
          </a:bodyPr>
          <a:lstStyle/>
          <a:p>
            <a:r>
              <a:rPr lang="de-DE" sz="3200" u="sng" dirty="0">
                <a:latin typeface="+mn-lt"/>
                <a:ea typeface="+mn-ea"/>
                <a:cs typeface="+mn-cs"/>
              </a:rPr>
              <a:t>Funktionen: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6A10B-C2B9-4C2A-A5BA-65509D27E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9923"/>
            <a:ext cx="10827058" cy="448779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Automatische Bewässerung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Überwachung des Wasserstandes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Erwärmung der Innentemperatur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Beeinflussung der Luftfeuchtigkeit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Luftzirkulation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Verhinderung des Sporenaustritts</a:t>
            </a:r>
          </a:p>
        </p:txBody>
      </p:sp>
    </p:spTree>
    <p:extLst>
      <p:ext uri="{BB962C8B-B14F-4D97-AF65-F5344CB8AC3E}">
        <p14:creationId xmlns:p14="http://schemas.microsoft.com/office/powerpoint/2010/main" val="1529385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95C4FA08-E12A-4317-A9ED-6EDBA7DEE5F1}"/>
              </a:ext>
            </a:extLst>
          </p:cNvPr>
          <p:cNvSpPr/>
          <p:nvPr/>
        </p:nvSpPr>
        <p:spPr>
          <a:xfrm>
            <a:off x="1041647" y="3702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Temperatur-sensor</a:t>
            </a:r>
            <a:endParaRPr lang="en-US" sz="1600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CD228DB1-C32D-4B7E-9F47-6B4A56546C4D}"/>
              </a:ext>
            </a:extLst>
          </p:cNvPr>
          <p:cNvSpPr/>
          <p:nvPr/>
        </p:nvSpPr>
        <p:spPr>
          <a:xfrm>
            <a:off x="8282867" y="612559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Heizmatten</a:t>
            </a:r>
            <a:endParaRPr lang="en-US" dirty="0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71ABCA9-E631-4D8C-9B3A-BBD1E02A9CE9}"/>
              </a:ext>
            </a:extLst>
          </p:cNvPr>
          <p:cNvSpPr/>
          <p:nvPr/>
        </p:nvSpPr>
        <p:spPr>
          <a:xfrm>
            <a:off x="1041647" y="17142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Thermistor</a:t>
            </a:r>
            <a:endParaRPr lang="en-US" sz="1600" dirty="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C31208F-B41A-43AD-9733-54F5B5A0EDE0}"/>
              </a:ext>
            </a:extLst>
          </p:cNvPr>
          <p:cNvSpPr/>
          <p:nvPr/>
        </p:nvSpPr>
        <p:spPr>
          <a:xfrm>
            <a:off x="1041647" y="30581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Luftfeuchte-sensor</a:t>
            </a:r>
            <a:endParaRPr lang="en-US" sz="16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1278720D-4FED-4E5A-8312-2F666DB5F29F}"/>
              </a:ext>
            </a:extLst>
          </p:cNvPr>
          <p:cNvSpPr/>
          <p:nvPr/>
        </p:nvSpPr>
        <p:spPr>
          <a:xfrm>
            <a:off x="1041647" y="44021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Bodenfeuchte-sensor</a:t>
            </a:r>
            <a:endParaRPr lang="en-US" sz="1600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7DD74D3-719B-4AAD-AF14-0BFB512B9EC1}"/>
              </a:ext>
            </a:extLst>
          </p:cNvPr>
          <p:cNvSpPr/>
          <p:nvPr/>
        </p:nvSpPr>
        <p:spPr>
          <a:xfrm>
            <a:off x="1041647" y="5746070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Wasserstand-sensor</a:t>
            </a:r>
            <a:endParaRPr lang="en-US" sz="1600" dirty="0"/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FB245D88-50F2-40F2-82D0-61108472F4E9}"/>
              </a:ext>
            </a:extLst>
          </p:cNvPr>
          <p:cNvSpPr/>
          <p:nvPr/>
        </p:nvSpPr>
        <p:spPr>
          <a:xfrm>
            <a:off x="8282867" y="2215225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(Zirkulation)</a:t>
            </a:r>
            <a:endParaRPr lang="en-US" sz="1800" dirty="0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CDB0137C-BE64-4CB6-8367-18B6A6F3E028}"/>
              </a:ext>
            </a:extLst>
          </p:cNvPr>
          <p:cNvSpPr/>
          <p:nvPr/>
        </p:nvSpPr>
        <p:spPr>
          <a:xfrm>
            <a:off x="8282867" y="3817891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(Abluft)</a:t>
            </a:r>
            <a:endParaRPr lang="en-US" sz="1800" dirty="0"/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9E90F361-AC2F-46B9-8E51-168620DE6E49}"/>
              </a:ext>
            </a:extLst>
          </p:cNvPr>
          <p:cNvSpPr/>
          <p:nvPr/>
        </p:nvSpPr>
        <p:spPr>
          <a:xfrm>
            <a:off x="8282867" y="5420557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Wasserpumpe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82942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95C4FA08-E12A-4317-A9ED-6EDBA7DEE5F1}"/>
              </a:ext>
            </a:extLst>
          </p:cNvPr>
          <p:cNvSpPr/>
          <p:nvPr/>
        </p:nvSpPr>
        <p:spPr>
          <a:xfrm>
            <a:off x="1041647" y="3702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Temperatur-sensor</a:t>
            </a:r>
            <a:endParaRPr lang="en-US" sz="1600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CD228DB1-C32D-4B7E-9F47-6B4A56546C4D}"/>
              </a:ext>
            </a:extLst>
          </p:cNvPr>
          <p:cNvSpPr/>
          <p:nvPr/>
        </p:nvSpPr>
        <p:spPr>
          <a:xfrm>
            <a:off x="8282867" y="612559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Heizmatten</a:t>
            </a:r>
            <a:endParaRPr lang="en-US" dirty="0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71ABCA9-E631-4D8C-9B3A-BBD1E02A9CE9}"/>
              </a:ext>
            </a:extLst>
          </p:cNvPr>
          <p:cNvSpPr/>
          <p:nvPr/>
        </p:nvSpPr>
        <p:spPr>
          <a:xfrm>
            <a:off x="1041647" y="17142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Thermistor</a:t>
            </a:r>
            <a:endParaRPr lang="en-US" sz="1600" dirty="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C31208F-B41A-43AD-9733-54F5B5A0EDE0}"/>
              </a:ext>
            </a:extLst>
          </p:cNvPr>
          <p:cNvSpPr/>
          <p:nvPr/>
        </p:nvSpPr>
        <p:spPr>
          <a:xfrm>
            <a:off x="1041647" y="30581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Luftfeuchte-sensor</a:t>
            </a:r>
            <a:endParaRPr lang="en-US" sz="16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1278720D-4FED-4E5A-8312-2F666DB5F29F}"/>
              </a:ext>
            </a:extLst>
          </p:cNvPr>
          <p:cNvSpPr/>
          <p:nvPr/>
        </p:nvSpPr>
        <p:spPr>
          <a:xfrm>
            <a:off x="1041647" y="44021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Bodenfeuchte-sensor</a:t>
            </a:r>
            <a:endParaRPr lang="en-US" sz="1600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7DD74D3-719B-4AAD-AF14-0BFB512B9EC1}"/>
              </a:ext>
            </a:extLst>
          </p:cNvPr>
          <p:cNvSpPr/>
          <p:nvPr/>
        </p:nvSpPr>
        <p:spPr>
          <a:xfrm>
            <a:off x="1041647" y="5746070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Wasserstand-sensor</a:t>
            </a:r>
            <a:endParaRPr lang="en-US" sz="1600" dirty="0"/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FB245D88-50F2-40F2-82D0-61108472F4E9}"/>
              </a:ext>
            </a:extLst>
          </p:cNvPr>
          <p:cNvSpPr/>
          <p:nvPr/>
        </p:nvSpPr>
        <p:spPr>
          <a:xfrm>
            <a:off x="8282867" y="2215225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(Zirkulation)</a:t>
            </a:r>
            <a:endParaRPr lang="en-US" sz="1800" dirty="0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CDB0137C-BE64-4CB6-8367-18B6A6F3E028}"/>
              </a:ext>
            </a:extLst>
          </p:cNvPr>
          <p:cNvSpPr/>
          <p:nvPr/>
        </p:nvSpPr>
        <p:spPr>
          <a:xfrm>
            <a:off x="8282867" y="3817891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(Abluft)</a:t>
            </a:r>
            <a:endParaRPr lang="en-US" sz="1800" dirty="0"/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9E90F361-AC2F-46B9-8E51-168620DE6E49}"/>
              </a:ext>
            </a:extLst>
          </p:cNvPr>
          <p:cNvSpPr/>
          <p:nvPr/>
        </p:nvSpPr>
        <p:spPr>
          <a:xfrm>
            <a:off x="8282867" y="5420557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Wasserpumpe</a:t>
            </a:r>
            <a:endParaRPr lang="en-US" sz="1800" dirty="0"/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9AAE61A3-E66C-4AD1-84A4-3730C829CB2D}"/>
              </a:ext>
            </a:extLst>
          </p:cNvPr>
          <p:cNvCxnSpPr>
            <a:cxnSpLocks/>
          </p:cNvCxnSpPr>
          <p:nvPr/>
        </p:nvCxnSpPr>
        <p:spPr>
          <a:xfrm>
            <a:off x="3586579" y="723527"/>
            <a:ext cx="4216894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F24D7E8B-A17D-4E26-9E0B-E09118EA7FCF}"/>
              </a:ext>
            </a:extLst>
          </p:cNvPr>
          <p:cNvGrpSpPr/>
          <p:nvPr/>
        </p:nvGrpSpPr>
        <p:grpSpPr>
          <a:xfrm>
            <a:off x="3586580" y="847814"/>
            <a:ext cx="4216893" cy="310719"/>
            <a:chOff x="3876582" y="1748900"/>
            <a:chExt cx="4166587" cy="310719"/>
          </a:xfrm>
        </p:grpSpPr>
        <p:cxnSp>
          <p:nvCxnSpPr>
            <p:cNvPr id="44" name="Gerader Verbinder 43">
              <a:extLst>
                <a:ext uri="{FF2B5EF4-FFF2-40B4-BE49-F238E27FC236}">
                  <a16:creationId xmlns:a16="http://schemas.microsoft.com/office/drawing/2014/main" id="{1FC09BEE-4871-414D-B672-38DB3870E041}"/>
                </a:ext>
              </a:extLst>
            </p:cNvPr>
            <p:cNvCxnSpPr>
              <a:cxnSpLocks/>
            </p:cNvCxnSpPr>
            <p:nvPr/>
          </p:nvCxnSpPr>
          <p:spPr>
            <a:xfrm>
              <a:off x="3876582" y="1899821"/>
              <a:ext cx="41665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r Verbinder 44">
              <a:extLst>
                <a:ext uri="{FF2B5EF4-FFF2-40B4-BE49-F238E27FC236}">
                  <a16:creationId xmlns:a16="http://schemas.microsoft.com/office/drawing/2014/main" id="{A9B62C13-64A9-493B-A8B8-D02B9BB9899E}"/>
                </a:ext>
              </a:extLst>
            </p:cNvPr>
            <p:cNvCxnSpPr/>
            <p:nvPr/>
          </p:nvCxnSpPr>
          <p:spPr>
            <a:xfrm>
              <a:off x="8043169" y="1748900"/>
              <a:ext cx="0" cy="31071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E9AA76CE-1437-4DE6-BC91-4185168DF4BD}"/>
              </a:ext>
            </a:extLst>
          </p:cNvPr>
          <p:cNvCxnSpPr>
            <a:cxnSpLocks/>
          </p:cNvCxnSpPr>
          <p:nvPr/>
        </p:nvCxnSpPr>
        <p:spPr>
          <a:xfrm>
            <a:off x="9596762" y="1655410"/>
            <a:ext cx="0" cy="537375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>
            <a:extLst>
              <a:ext uri="{FF2B5EF4-FFF2-40B4-BE49-F238E27FC236}">
                <a16:creationId xmlns:a16="http://schemas.microsoft.com/office/drawing/2014/main" id="{C7AB0207-1A33-432E-A012-951A8B13D2F4}"/>
              </a:ext>
            </a:extLst>
          </p:cNvPr>
          <p:cNvCxnSpPr>
            <a:cxnSpLocks/>
          </p:cNvCxnSpPr>
          <p:nvPr/>
        </p:nvCxnSpPr>
        <p:spPr>
          <a:xfrm>
            <a:off x="3586578" y="1376036"/>
            <a:ext cx="4249048" cy="1412101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1725CCEA-881D-492E-84AC-E21A70541616}"/>
              </a:ext>
            </a:extLst>
          </p:cNvPr>
          <p:cNvCxnSpPr>
            <a:cxnSpLocks/>
          </p:cNvCxnSpPr>
          <p:nvPr/>
        </p:nvCxnSpPr>
        <p:spPr>
          <a:xfrm>
            <a:off x="3586579" y="1376036"/>
            <a:ext cx="4252404" cy="2564905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004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95C4FA08-E12A-4317-A9ED-6EDBA7DEE5F1}"/>
              </a:ext>
            </a:extLst>
          </p:cNvPr>
          <p:cNvSpPr/>
          <p:nvPr/>
        </p:nvSpPr>
        <p:spPr>
          <a:xfrm>
            <a:off x="1041647" y="3702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Temperatur-sensor</a:t>
            </a:r>
            <a:endParaRPr lang="en-US" sz="1600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CD228DB1-C32D-4B7E-9F47-6B4A56546C4D}"/>
              </a:ext>
            </a:extLst>
          </p:cNvPr>
          <p:cNvSpPr/>
          <p:nvPr/>
        </p:nvSpPr>
        <p:spPr>
          <a:xfrm>
            <a:off x="8282867" y="612559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Heizmatten</a:t>
            </a:r>
            <a:endParaRPr lang="en-US" dirty="0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71ABCA9-E631-4D8C-9B3A-BBD1E02A9CE9}"/>
              </a:ext>
            </a:extLst>
          </p:cNvPr>
          <p:cNvSpPr/>
          <p:nvPr/>
        </p:nvSpPr>
        <p:spPr>
          <a:xfrm>
            <a:off x="1041647" y="17142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Thermistor</a:t>
            </a:r>
            <a:endParaRPr lang="en-US" sz="1600" dirty="0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CC31208F-B41A-43AD-9733-54F5B5A0EDE0}"/>
              </a:ext>
            </a:extLst>
          </p:cNvPr>
          <p:cNvSpPr/>
          <p:nvPr/>
        </p:nvSpPr>
        <p:spPr>
          <a:xfrm>
            <a:off x="1041647" y="305817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Luftfeuchte-sensor</a:t>
            </a:r>
            <a:endParaRPr lang="en-US" sz="1600" dirty="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1278720D-4FED-4E5A-8312-2F666DB5F29F}"/>
              </a:ext>
            </a:extLst>
          </p:cNvPr>
          <p:cNvSpPr/>
          <p:nvPr/>
        </p:nvSpPr>
        <p:spPr>
          <a:xfrm>
            <a:off x="1041647" y="4402121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Bodenfeuchte-sensor</a:t>
            </a:r>
            <a:endParaRPr lang="en-US" sz="1600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37DD74D3-719B-4AAD-AF14-0BFB512B9EC1}"/>
              </a:ext>
            </a:extLst>
          </p:cNvPr>
          <p:cNvSpPr/>
          <p:nvPr/>
        </p:nvSpPr>
        <p:spPr>
          <a:xfrm>
            <a:off x="1041647" y="5746070"/>
            <a:ext cx="2021150" cy="870012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600" dirty="0"/>
              <a:t>Wasserstand-sensor</a:t>
            </a:r>
            <a:endParaRPr lang="en-US" sz="1600" dirty="0"/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FB245D88-50F2-40F2-82D0-61108472F4E9}"/>
              </a:ext>
            </a:extLst>
          </p:cNvPr>
          <p:cNvSpPr/>
          <p:nvPr/>
        </p:nvSpPr>
        <p:spPr>
          <a:xfrm>
            <a:off x="8282867" y="2215225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(Zirkulation)</a:t>
            </a:r>
            <a:endParaRPr lang="en-US" sz="1800" dirty="0"/>
          </a:p>
        </p:txBody>
      </p:sp>
      <p:sp>
        <p:nvSpPr>
          <p:cNvPr id="27" name="Rechteck: abgerundete Ecken 26">
            <a:extLst>
              <a:ext uri="{FF2B5EF4-FFF2-40B4-BE49-F238E27FC236}">
                <a16:creationId xmlns:a16="http://schemas.microsoft.com/office/drawing/2014/main" id="{CDB0137C-BE64-4CB6-8367-18B6A6F3E028}"/>
              </a:ext>
            </a:extLst>
          </p:cNvPr>
          <p:cNvSpPr/>
          <p:nvPr/>
        </p:nvSpPr>
        <p:spPr>
          <a:xfrm>
            <a:off x="8282867" y="3817891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Luftpumpe (Abluft)</a:t>
            </a:r>
            <a:endParaRPr lang="en-US" sz="1800" dirty="0"/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9E90F361-AC2F-46B9-8E51-168620DE6E49}"/>
              </a:ext>
            </a:extLst>
          </p:cNvPr>
          <p:cNvSpPr/>
          <p:nvPr/>
        </p:nvSpPr>
        <p:spPr>
          <a:xfrm>
            <a:off x="8282867" y="5420557"/>
            <a:ext cx="2610034" cy="101205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800" dirty="0"/>
              <a:t>Wasserpumpe</a:t>
            </a:r>
            <a:endParaRPr lang="en-US" sz="1800" dirty="0"/>
          </a:p>
        </p:txBody>
      </p: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9126EDBB-2111-4EFD-887D-43910F045EAC}"/>
              </a:ext>
            </a:extLst>
          </p:cNvPr>
          <p:cNvGrpSpPr/>
          <p:nvPr/>
        </p:nvGrpSpPr>
        <p:grpSpPr>
          <a:xfrm rot="21072567">
            <a:off x="3555398" y="1621167"/>
            <a:ext cx="4306197" cy="310719"/>
            <a:chOff x="3876582" y="1748900"/>
            <a:chExt cx="4166587" cy="310719"/>
          </a:xfrm>
        </p:grpSpPr>
        <p:cxnSp>
          <p:nvCxnSpPr>
            <p:cNvPr id="58" name="Gerader Verbinder 57">
              <a:extLst>
                <a:ext uri="{FF2B5EF4-FFF2-40B4-BE49-F238E27FC236}">
                  <a16:creationId xmlns:a16="http://schemas.microsoft.com/office/drawing/2014/main" id="{1257FC23-5E3C-4DA7-8E9D-2167D3D00C2E}"/>
                </a:ext>
              </a:extLst>
            </p:cNvPr>
            <p:cNvCxnSpPr>
              <a:cxnSpLocks/>
            </p:cNvCxnSpPr>
            <p:nvPr/>
          </p:nvCxnSpPr>
          <p:spPr>
            <a:xfrm>
              <a:off x="3876582" y="1899821"/>
              <a:ext cx="4166587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rader Verbinder 58">
              <a:extLst>
                <a:ext uri="{FF2B5EF4-FFF2-40B4-BE49-F238E27FC236}">
                  <a16:creationId xmlns:a16="http://schemas.microsoft.com/office/drawing/2014/main" id="{EC713AE9-35A5-4F2D-AE69-F54E8D5A7A06}"/>
                </a:ext>
              </a:extLst>
            </p:cNvPr>
            <p:cNvCxnSpPr/>
            <p:nvPr/>
          </p:nvCxnSpPr>
          <p:spPr>
            <a:xfrm>
              <a:off x="8043169" y="1748900"/>
              <a:ext cx="0" cy="31071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4656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349</Words>
  <Application>Microsoft Office PowerPoint</Application>
  <PresentationFormat>Breitbild</PresentationFormat>
  <Paragraphs>140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Wingdings</vt:lpstr>
      <vt:lpstr>Office Theme</vt:lpstr>
      <vt:lpstr> InkuBOX  Ein Projekt im Makerspace</vt:lpstr>
      <vt:lpstr>Projektanforderungen</vt:lpstr>
      <vt:lpstr>PowerPoint-Präsentation</vt:lpstr>
      <vt:lpstr>PowerPoint-Präsentation</vt:lpstr>
      <vt:lpstr>PowerPoint-Präsentation</vt:lpstr>
      <vt:lpstr>Funktionen: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ge35lev</dc:creator>
  <cp:lastModifiedBy>ge35lev</cp:lastModifiedBy>
  <cp:revision>29</cp:revision>
  <dcterms:created xsi:type="dcterms:W3CDTF">2021-05-18T19:39:11Z</dcterms:created>
  <dcterms:modified xsi:type="dcterms:W3CDTF">2021-10-21T22:21:32Z</dcterms:modified>
</cp:coreProperties>
</file>

<file path=docProps/thumbnail.jpeg>
</file>